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549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66" r:id="rId6"/>
    <p:sldId id="259" r:id="rId7"/>
    <p:sldId id="268" r:id="rId8"/>
    <p:sldId id="260" r:id="rId9"/>
    <p:sldId id="269" r:id="rId10"/>
    <p:sldId id="267" r:id="rId11"/>
    <p:sldId id="270" r:id="rId12"/>
    <p:sldId id="271" r:id="rId13"/>
    <p:sldId id="262" r:id="rId14"/>
    <p:sldId id="263" r:id="rId15"/>
    <p:sldId id="264" r:id="rId16"/>
    <p:sldId id="265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ding custom data to resources in Microsoft Graph" id="{7E829F76-CD83-44A3-B3F7-007301260BD8}">
          <p14:sldIdLst>
            <p14:sldId id="256"/>
            <p14:sldId id="257"/>
            <p14:sldId id="258"/>
            <p14:sldId id="266"/>
            <p14:sldId id="259"/>
            <p14:sldId id="268"/>
            <p14:sldId id="260"/>
            <p14:sldId id="269"/>
            <p14:sldId id="267"/>
            <p14:sldId id="270"/>
            <p14:sldId id="271"/>
            <p14:sldId id="262"/>
          </p14:sldIdLst>
        </p14:section>
        <p14:section name="Summary" id="{0515D85C-C91E-4BDB-B673-651C2D8A364D}">
          <p14:sldIdLst>
            <p14:sldId id="263"/>
            <p14:sldId id="264"/>
            <p14:sldId id="265"/>
          </p14:sldIdLst>
        </p14:section>
        <p14:section name="Default Section" id="{93B56B7B-1769-4C1E-9AAF-8A7A5ABA96BF}">
          <p14:sldIdLst/>
        </p14:section>
        <p14:section name="Default Section" id="{2DFC9C6E-030C-47BC-B206-CFE6205792D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5" autoAdjust="0"/>
    <p:restoredTop sz="79207" autoAdjust="0"/>
  </p:normalViewPr>
  <p:slideViewPr>
    <p:cSldViewPr snapToGrid="0">
      <p:cViewPr varScale="1">
        <p:scale>
          <a:sx n="55" d="100"/>
          <a:sy n="55" d="100"/>
        </p:scale>
        <p:origin x="4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9/25/2017 7:13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8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3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9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Since schema extensions are accessible as complex types in instances of the targeted resources, you can do CRUD operations on the custom data in a schema extension in the following ways: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POST method to specify custom data when creating a new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GET method to read the custom data.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add or update custom data in an existing resource instance.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 the resource PATCH method to set the complex type to null, to delete the custom data in the resource instance.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2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limitations documented:</a:t>
            </a:r>
          </a:p>
          <a:p>
            <a:r>
              <a:rPr lang="en-US" dirty="0"/>
              <a:t>https://developer.microsoft.com/en-us/graph/docs/concepts/known_issues#extensions </a:t>
            </a:r>
          </a:p>
          <a:p>
            <a:endParaRPr lang="en-US" dirty="0"/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is not supported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tracking (delta query) is not supported for open or schema extension properties.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Creating a resource and open extension at the same time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cannot specify an open extension at the same time you create an instance of 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administrativeUnit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organization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You must first create the instance and then specify the open extension data in a subsequent POST request on that instance.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Limit of 100 schema extension property values allowed per resource instance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Directory resources, such as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device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and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currently limit the total number of schema extension property values that can be set on a resource instance, to 100.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8:00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4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5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9/25/2017 7:13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4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Adding custom data to resources in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E35A-3C22-458D-83D7-BB1EBF91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 lifecycle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BD751F-0DF2-4CB8-B398-73F7D367A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54617"/>
              </p:ext>
            </p:extLst>
          </p:nvPr>
        </p:nvGraphicFramePr>
        <p:xfrm>
          <a:off x="465137" y="1999070"/>
          <a:ext cx="11211048" cy="386986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840771">
                  <a:extLst>
                    <a:ext uri="{9D8B030D-6E8A-4147-A177-3AD203B41FA5}">
                      <a16:colId xmlns:a16="http://schemas.microsoft.com/office/drawing/2014/main" val="3029164048"/>
                    </a:ext>
                  </a:extLst>
                </a:gridCol>
                <a:gridCol w="8370277">
                  <a:extLst>
                    <a:ext uri="{9D8B030D-6E8A-4147-A177-3AD203B41FA5}">
                      <a16:colId xmlns:a16="http://schemas.microsoft.com/office/drawing/2014/main" val="75263078"/>
                    </a:ext>
                  </a:extLst>
                </a:gridCol>
              </a:tblGrid>
              <a:tr h="304515">
                <a:tc>
                  <a:txBody>
                    <a:bodyPr/>
                    <a:lstStyle/>
                    <a:p>
                      <a:r>
                        <a:rPr lang="en-US" sz="1400" b="1" dirty="0"/>
                        <a:t>State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Lifecycle state behavior</a:t>
                      </a:r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6857"/>
                  </a:ext>
                </a:extLst>
              </a:tr>
              <a:tr h="1188356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InDevelopment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Initial state. Only the owner app can extend resource instances with this schema definition, and only in the same directory where the owner app is registered.</a:t>
                      </a:r>
                    </a:p>
                    <a:p>
                      <a:r>
                        <a:rPr lang="en-US" sz="1400" dirty="0"/>
                        <a:t>Only the owner app can update the extension definition with additive changes or delete it.</a:t>
                      </a:r>
                    </a:p>
                    <a:p>
                      <a:r>
                        <a:rPr lang="en-US" sz="1400" dirty="0"/>
                        <a:t>The owner app can move from </a:t>
                      </a:r>
                      <a:r>
                        <a:rPr lang="en-US" sz="1400" b="1" dirty="0" err="1"/>
                        <a:t>InDevelopment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0" dirty="0"/>
                        <a:t>to </a:t>
                      </a:r>
                      <a:r>
                        <a:rPr lang="en-US" sz="1400" b="1" dirty="0"/>
                        <a:t>Available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8754"/>
                  </a:ext>
                </a:extLst>
              </a:tr>
              <a:tr h="1188356">
                <a:tc>
                  <a:txBody>
                    <a:bodyPr/>
                    <a:lstStyle/>
                    <a:p>
                      <a:r>
                        <a:rPr lang="en-US" sz="1400" dirty="0"/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 for use by all apps in any tenant. Any app can add custom data to instances of those resource types (as long as it has permission to the resource).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Only the owner app can update the extension definition with additive changes.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 app can delete the extension definition while in this state.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owner app can move from </a:t>
                      </a:r>
                      <a:r>
                        <a:rPr lang="en-US" sz="1400" b="1" dirty="0"/>
                        <a:t>Available </a:t>
                      </a:r>
                      <a:r>
                        <a:rPr lang="en-US" sz="1400" b="0" dirty="0"/>
                        <a:t>to </a:t>
                      </a:r>
                      <a:r>
                        <a:rPr lang="en-US" sz="1400" b="1" dirty="0"/>
                        <a:t>Deprecated</a:t>
                      </a:r>
                      <a:r>
                        <a:rPr lang="en-US" sz="1400" b="0" dirty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9599"/>
                  </a:ext>
                </a:extLst>
              </a:tr>
              <a:tr h="1188356">
                <a:tc>
                  <a:txBody>
                    <a:bodyPr/>
                    <a:lstStyle/>
                    <a:p>
                      <a:r>
                        <a:rPr lang="en-US" sz="1400" dirty="0"/>
                        <a:t>Deprecated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Schema extension definition can no longer be read or modified.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 app can view, update, add new properties, or delete the extension. Apps can, however, still read, update, or delete existing extension property values.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 owner app can move from </a:t>
                      </a:r>
                      <a:r>
                        <a:rPr lang="en-US" sz="1400" b="1" dirty="0"/>
                        <a:t>Deprecated </a:t>
                      </a:r>
                      <a:r>
                        <a:rPr lang="en-US" sz="1400" b="0" dirty="0"/>
                        <a:t>back to </a:t>
                      </a:r>
                      <a:r>
                        <a:rPr lang="en-US" sz="1400" b="1" dirty="0"/>
                        <a:t>Available</a:t>
                      </a:r>
                      <a:r>
                        <a:rPr lang="en-US" sz="1400" b="0" dirty="0"/>
                        <a:t>.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720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56C7-A953-4B08-BC77-51B7FDC4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and Data Limits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8275-5137-4928-8AD8-CE9BE2E8C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804118"/>
          </a:xfrm>
        </p:spPr>
        <p:txBody>
          <a:bodyPr/>
          <a:lstStyle/>
          <a:p>
            <a:r>
              <a:rPr lang="en-US" dirty="0"/>
              <a:t>Permissions</a:t>
            </a:r>
          </a:p>
          <a:p>
            <a:r>
              <a:rPr lang="en-US" sz="1400" b="1" dirty="0"/>
              <a:t>The same permissions that are required to read or write from a resource are required to read or write to any extensions on that resource.</a:t>
            </a:r>
          </a:p>
          <a:p>
            <a:r>
              <a:rPr lang="en-US" sz="1400" b="1" dirty="0"/>
              <a:t>To create and manage schema definitions, app must be granted </a:t>
            </a:r>
            <a:r>
              <a:rPr lang="en-US" sz="1400" b="1" i="1" dirty="0" err="1"/>
              <a:t>Directory.AccessAsUser.All</a:t>
            </a:r>
            <a:endParaRPr lang="en-US" sz="1400" b="1" i="1" dirty="0"/>
          </a:p>
          <a:p>
            <a:endParaRPr lang="en-US" dirty="0"/>
          </a:p>
          <a:p>
            <a:r>
              <a:rPr lang="en-US" dirty="0"/>
              <a:t>Data Limits</a:t>
            </a:r>
          </a:p>
          <a:p>
            <a:r>
              <a:rPr lang="en-US" sz="1400" b="1" dirty="0"/>
              <a:t>Open extension limits</a:t>
            </a:r>
          </a:p>
          <a:p>
            <a:r>
              <a:rPr lang="en-US" sz="1000" dirty="0">
                <a:latin typeface="+mj-lt"/>
              </a:rPr>
              <a:t>Each open extension can have up to 2KB of data (including the extension definition itself)</a:t>
            </a:r>
          </a:p>
          <a:p>
            <a:r>
              <a:rPr lang="en-US" sz="1000" dirty="0">
                <a:latin typeface="+mj-lt"/>
              </a:rPr>
              <a:t>An application can add up to two open extensions per resource instance</a:t>
            </a:r>
          </a:p>
          <a:p>
            <a:r>
              <a:rPr lang="en-US" sz="1400" b="1" dirty="0"/>
              <a:t>Schema extension limits</a:t>
            </a:r>
          </a:p>
          <a:p>
            <a:r>
              <a:rPr lang="en-US" sz="1000" dirty="0">
                <a:latin typeface="+mj-lt"/>
              </a:rPr>
              <a:t>An application may create no more than five schema extension definitions</a:t>
            </a:r>
          </a:p>
          <a:p>
            <a:r>
              <a:rPr lang="en-US" sz="1000" dirty="0">
                <a:latin typeface="+mj-lt"/>
              </a:rPr>
              <a:t>Directory resources (device, group, and user) limit total number of property extension values to be set on a resource instance to 100</a:t>
            </a:r>
          </a:p>
        </p:txBody>
      </p:sp>
    </p:spTree>
    <p:extLst>
      <p:ext uri="{BB962C8B-B14F-4D97-AF65-F5344CB8AC3E}">
        <p14:creationId xmlns:p14="http://schemas.microsoft.com/office/powerpoint/2010/main" val="9184862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extensions are easy for developers to get started to add custom data to read and write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Schema extensions provide structure and lifecycle, enabling sharing of extensions and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your own reverse DNS naming scheme unique to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all resources support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data to resources in Microsoft 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extensions</a:t>
            </a:r>
          </a:p>
          <a:p>
            <a:r>
              <a:rPr lang="en-US" dirty="0"/>
              <a:t>Schema extensions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custom data to resources in Microsoft 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414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6A8F-898D-4469-BB06-F383C4C3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Microsoft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66FD0-7E8A-49A1-ADBB-F3EF9B5C3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484031"/>
          </a:xfrm>
        </p:spPr>
        <p:txBody>
          <a:bodyPr/>
          <a:lstStyle/>
          <a:p>
            <a:r>
              <a:rPr lang="en-US" dirty="0"/>
              <a:t>Add custom data to resources using extensions</a:t>
            </a:r>
          </a:p>
          <a:p>
            <a:r>
              <a:rPr lang="en-US" sz="1400" b="1" dirty="0"/>
              <a:t>Keep your app lightweight and store app-specific user profile data in Microsoft Graph</a:t>
            </a:r>
          </a:p>
          <a:p>
            <a:r>
              <a:rPr lang="en-US" sz="1400" b="1" dirty="0"/>
              <a:t>Keep your existing user profile store and add an app-specific identifier to Microsoft Graph</a:t>
            </a:r>
          </a:p>
          <a:p>
            <a:r>
              <a:rPr lang="en-US" sz="1400" b="1" dirty="0"/>
              <a:t>Add metadata to messages to provide new conversation capabilities</a:t>
            </a:r>
          </a:p>
          <a:p>
            <a:r>
              <a:rPr lang="en-US" sz="1400" b="1" dirty="0"/>
              <a:t>Enhance calendar events with contextual data</a:t>
            </a:r>
          </a:p>
          <a:p>
            <a:endParaRPr lang="en-US" sz="1400" b="1" dirty="0"/>
          </a:p>
          <a:p>
            <a:r>
              <a:rPr lang="en-US" dirty="0"/>
              <a:t>Two types of extensions</a:t>
            </a:r>
          </a:p>
          <a:p>
            <a:r>
              <a:rPr lang="en-US" sz="1400" b="1" dirty="0"/>
              <a:t>Open extensions – open and flexible</a:t>
            </a:r>
          </a:p>
          <a:p>
            <a:r>
              <a:rPr lang="en-US" sz="1400" b="1" dirty="0"/>
              <a:t>Schema extensions – more versatile: schema is discoverable and shareable, enables filtering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337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80570"/>
          </a:xfrm>
        </p:spPr>
        <p:txBody>
          <a:bodyPr/>
          <a:lstStyle/>
          <a:p>
            <a:r>
              <a:rPr lang="en-US" dirty="0"/>
              <a:t>Good way for developers to get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Open types that offer a flexible way to add untyped app data directly to a resource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Accessible through the extensions navigation property of the resource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extensionName</a:t>
            </a:r>
            <a:r>
              <a:rPr lang="en-US" sz="1400" b="1" dirty="0"/>
              <a:t> is the only pre-defined, writeable property, must be unique within the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a reverse DNS naming system (</a:t>
            </a:r>
            <a:r>
              <a:rPr lang="en-US" sz="1400" b="1" dirty="0" err="1"/>
              <a:t>ie</a:t>
            </a:r>
            <a:r>
              <a:rPr lang="en-US" sz="1400" b="1" dirty="0"/>
              <a:t> </a:t>
            </a:r>
            <a:r>
              <a:rPr lang="en-US" sz="1400" b="1" dirty="0" err="1"/>
              <a:t>Com.Contoso.ContactInfo</a:t>
            </a:r>
            <a:r>
              <a:rPr lang="en-US" sz="1400" b="1" dirty="0"/>
              <a:t>), but do not use Microsoft (</a:t>
            </a:r>
            <a:r>
              <a:rPr lang="en-US" sz="1400" b="1" dirty="0" err="1"/>
              <a:t>com.Microsoft</a:t>
            </a:r>
            <a:r>
              <a:rPr lang="en-US" sz="1400" b="1" dirty="0"/>
              <a:t> or </a:t>
            </a:r>
            <a:r>
              <a:rPr lang="en-US" sz="1400" b="1" dirty="0" err="1"/>
              <a:t>com.onMicrosoft</a:t>
            </a:r>
            <a:r>
              <a:rPr lang="en-US" sz="1400" b="1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873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extensions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978-D7B5-4DD8-B792-056E41B6C68F}"/>
              </a:ext>
            </a:extLst>
          </p:cNvPr>
          <p:cNvSpPr txBox="1"/>
          <p:nvPr/>
        </p:nvSpPr>
        <p:spPr>
          <a:xfrm>
            <a:off x="465137" y="1951896"/>
            <a:ext cx="10665925" cy="4838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HTTP/1.1 200 OK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Content-Type: application/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json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Content-length: 420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"id": "84b80893-8749-40a3-97b7-68513b600544",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displayName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"John Smith",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"mail": "john@contoso.com",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"extensions":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"@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"#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microsoft.graph.openTypeExtension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extensionName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com.contoso.roamingSettings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"id":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com.contoso.roamingSettings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"theme": "dark",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"color": "purple",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lang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"Japanese"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6778D-8C3A-499F-87AD-519B3E23596C}"/>
              </a:ext>
            </a:extLst>
          </p:cNvPr>
          <p:cNvSpPr txBox="1"/>
          <p:nvPr/>
        </p:nvSpPr>
        <p:spPr>
          <a:xfrm>
            <a:off x="465137" y="1354015"/>
            <a:ext cx="106659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GET https://graph.microsoft.com/v1.0/me?$select=id,displayName,mail&amp;$expand=extensions</a:t>
            </a:r>
          </a:p>
        </p:txBody>
      </p:sp>
    </p:spTree>
    <p:extLst>
      <p:ext uri="{BB962C8B-B14F-4D97-AF65-F5344CB8AC3E}">
        <p14:creationId xmlns:p14="http://schemas.microsoft.com/office/powerpoint/2010/main" val="6547509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9C210-F9B0-4C85-8256-E99951E6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526BA-6121-4E17-8364-4734246B4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33165"/>
          </a:xfrm>
        </p:spPr>
        <p:txBody>
          <a:bodyPr/>
          <a:lstStyle/>
          <a:p>
            <a:r>
              <a:rPr lang="en-US" dirty="0"/>
              <a:t>Versatility</a:t>
            </a:r>
          </a:p>
          <a:p>
            <a:r>
              <a:rPr lang="en-US" sz="1400" b="1" dirty="0"/>
              <a:t>Define schema extension definition and extend resource instances with strongly-typed custom data.</a:t>
            </a:r>
          </a:p>
          <a:p>
            <a:r>
              <a:rPr lang="en-US" sz="1400" b="1" dirty="0"/>
              <a:t>Discoverable by other apps via status property</a:t>
            </a:r>
          </a:p>
          <a:p>
            <a:r>
              <a:rPr lang="en-US" sz="1400" b="1" dirty="0"/>
              <a:t>Schema extensions are complex types, enabling use of HTTP verbs: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POST to specify custom data when creating a new resource instance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GET to read the custom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PATCH to add or update in an existing resource instance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PATCH to set the complex type to null, deleting the custom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222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4204-4778-4675-B4D9-538667EF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extensions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73978-D7B5-4DD8-B792-056E41B6C68F}"/>
              </a:ext>
            </a:extLst>
          </p:cNvPr>
          <p:cNvSpPr txBox="1"/>
          <p:nvPr/>
        </p:nvSpPr>
        <p:spPr>
          <a:xfrm>
            <a:off x="465137" y="2092576"/>
            <a:ext cx="11533188" cy="459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HTTP/1.1 200 OK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Content-Type: application/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json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Content-length: 326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"value": [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displayName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"New Managers March 2017",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"id": "14429ae5-3e74-41a2-9fa8-028fbb984637",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"description": "New Managers training course for March 2017",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graphlearn_courses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"@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odata.type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 "#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microsoft.graph.ComplexExtensionValue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"courseId":"123",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courseName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":"New Managers",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  "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courseType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":"Online"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  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  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 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6778D-8C3A-499F-87AD-519B3E23596C}"/>
              </a:ext>
            </a:extLst>
          </p:cNvPr>
          <p:cNvSpPr txBox="1"/>
          <p:nvPr/>
        </p:nvSpPr>
        <p:spPr>
          <a:xfrm>
            <a:off x="465137" y="1354015"/>
            <a:ext cx="11533188" cy="62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GET https://graph.microsoft.com/v1.0/groups?$filter=graphlearn_courses/courseId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eq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 ‘123’&amp; $select=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displayName,id,description,graphlearn_courses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980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F8E6-4C02-4111-977D-AA2A266C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resources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013C50-10B0-4318-8AC0-5F074BC82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2836"/>
              </p:ext>
            </p:extLst>
          </p:nvPr>
        </p:nvGraphicFramePr>
        <p:xfrm>
          <a:off x="465137" y="1999070"/>
          <a:ext cx="11533188" cy="440172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90340">
                  <a:extLst>
                    <a:ext uri="{9D8B030D-6E8A-4147-A177-3AD203B41FA5}">
                      <a16:colId xmlns:a16="http://schemas.microsoft.com/office/drawing/2014/main" val="3029164048"/>
                    </a:ext>
                  </a:extLst>
                </a:gridCol>
                <a:gridCol w="3833446">
                  <a:extLst>
                    <a:ext uri="{9D8B030D-6E8A-4147-A177-3AD203B41FA5}">
                      <a16:colId xmlns:a16="http://schemas.microsoft.com/office/drawing/2014/main" val="75263078"/>
                    </a:ext>
                  </a:extLst>
                </a:gridCol>
                <a:gridCol w="3909402">
                  <a:extLst>
                    <a:ext uri="{9D8B030D-6E8A-4147-A177-3AD203B41FA5}">
                      <a16:colId xmlns:a16="http://schemas.microsoft.com/office/drawing/2014/main" val="215329047"/>
                    </a:ext>
                  </a:extLst>
                </a:gridCol>
              </a:tblGrid>
              <a:tr h="400157">
                <a:tc>
                  <a:txBody>
                    <a:bodyPr/>
                    <a:lstStyle/>
                    <a:p>
                      <a:r>
                        <a:rPr lang="en-US" sz="1400" b="1" dirty="0"/>
                        <a:t>Resource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Open extensions</a:t>
                      </a:r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Schema extensions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26857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Administrative 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Preview 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Preview only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478754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Calendar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19599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288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647636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Group calendar 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55316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Group conversation post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357847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Message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37895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Organization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72149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Personal contact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199508"/>
                  </a:ext>
                </a:extLst>
              </a:tr>
              <a:tr h="400157">
                <a:tc>
                  <a:txBody>
                    <a:bodyPr/>
                    <a:lstStyle/>
                    <a:p>
                      <a:r>
                        <a:rPr lang="en-US" sz="1400" dirty="0"/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GA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0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0482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1301</Words>
  <Application>Microsoft Office PowerPoint</Application>
  <PresentationFormat>Custom</PresentationFormat>
  <Paragraphs>181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Graph Capabilities</vt:lpstr>
      <vt:lpstr>Adding custom data to resources in Microsoft Graph   </vt:lpstr>
      <vt:lpstr>Adding custom data to resources in Microsoft Graph   </vt:lpstr>
      <vt:lpstr>Extending Microsoft Graph</vt:lpstr>
      <vt:lpstr>Open extensions</vt:lpstr>
      <vt:lpstr>Open extensions example</vt:lpstr>
      <vt:lpstr>Schema extensions</vt:lpstr>
      <vt:lpstr>Schema extensions example</vt:lpstr>
      <vt:lpstr>Supported resources</vt:lpstr>
      <vt:lpstr>Schema extensions lifecycle</vt:lpstr>
      <vt:lpstr>Permissions and Data Limits</vt:lpstr>
      <vt:lpstr>Demo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2017-09-26T01:05:36Z</dcterms:modified>
</cp:coreProperties>
</file>